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5" r:id="rId3"/>
    <p:sldId id="277" r:id="rId4"/>
    <p:sldId id="271" r:id="rId5"/>
    <p:sldId id="270" r:id="rId6"/>
    <p:sldId id="259" r:id="rId7"/>
    <p:sldId id="276" r:id="rId8"/>
    <p:sldId id="274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2" r:id="rId20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3" d="100"/>
          <a:sy n="63" d="100"/>
        </p:scale>
        <p:origin x="612" y="5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zt4sOjWwV3M?feature=oembed" TargetMode="External"/><Relationship Id="rId4" Type="http://schemas.openxmlformats.org/officeDocument/2006/relationships/hyperlink" Target="https://youtu.be/zt4sOjWwV3M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69303" y="469557"/>
            <a:ext cx="9448800" cy="2616543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atin typeface="Book Antiqua" panose="02040602050305030304" pitchFamily="18" charset="0"/>
              </a:rPr>
              <a:t>Mental health awareness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0706" y="3530943"/>
            <a:ext cx="9448800" cy="1777999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latin typeface="Book Antiqua" panose="02040602050305030304" pitchFamily="18" charset="0"/>
              </a:rPr>
              <a:t>Erica Butler, Ed.D.</a:t>
            </a:r>
          </a:p>
          <a:p>
            <a:pPr algn="ctr"/>
            <a:r>
              <a:rPr lang="en-US" sz="2800" b="1" dirty="0">
                <a:latin typeface="Book Antiqua" panose="02040602050305030304" pitchFamily="18" charset="0"/>
              </a:rPr>
              <a:t>Alabama State Department of Education</a:t>
            </a:r>
          </a:p>
          <a:p>
            <a:pPr algn="ctr"/>
            <a:r>
              <a:rPr lang="en-US" sz="2800" b="1" dirty="0">
                <a:latin typeface="Book Antiqua" panose="02040602050305030304" pitchFamily="18" charset="0"/>
              </a:rPr>
              <a:t>Prevention and Support Services</a:t>
            </a:r>
          </a:p>
          <a:p>
            <a:pPr algn="ctr"/>
            <a:r>
              <a:rPr lang="en-US" sz="2800" b="1" dirty="0">
                <a:latin typeface="Book Antiqua" panose="02040602050305030304" pitchFamily="18" charset="0"/>
              </a:rPr>
              <a:t>334-694-4717</a:t>
            </a:r>
          </a:p>
        </p:txBody>
      </p:sp>
    </p:spTree>
    <p:extLst>
      <p:ext uri="{BB962C8B-B14F-4D97-AF65-F5344CB8AC3E}">
        <p14:creationId xmlns:p14="http://schemas.microsoft.com/office/powerpoint/2010/main" val="22608991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207433"/>
            <a:ext cx="10481732" cy="999067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Behavioral Red Flags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9701" y="1574800"/>
            <a:ext cx="10248900" cy="3898900"/>
          </a:xfrm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tx1"/>
                </a:solidFill>
                <a:latin typeface="Lucida Fax" panose="02060602050505020204" pitchFamily="18" charset="0"/>
              </a:rPr>
              <a:t>Withdrawing or isolating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tx1"/>
                </a:solidFill>
                <a:latin typeface="Ink Free" panose="03080402000500000000" pitchFamily="66" charset="0"/>
              </a:rPr>
              <a:t>Pattern of unexplained tardiness / absences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Behaviors that disrupt the class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tx1"/>
                </a:solidFill>
                <a:latin typeface="Goudy Old Style" panose="02020502050305020303" pitchFamily="18" charset="0"/>
              </a:rPr>
              <a:t>Avoidance of situations that might be stressful or trigger anxiety such as participating in group assignments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tx1"/>
                </a:solidFill>
                <a:latin typeface="Lucida Fax" panose="02060602050505020204" pitchFamily="18" charset="0"/>
              </a:rPr>
              <a:t>Seeking excessive reassurance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 management problems</a:t>
            </a:r>
          </a:p>
        </p:txBody>
      </p:sp>
    </p:spTree>
    <p:extLst>
      <p:ext uri="{BB962C8B-B14F-4D97-AF65-F5344CB8AC3E}">
        <p14:creationId xmlns:p14="http://schemas.microsoft.com/office/powerpoint/2010/main" val="3245128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268" y="622300"/>
            <a:ext cx="10820399" cy="910167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Physical red flags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65299" y="2082801"/>
            <a:ext cx="9749367" cy="2794000"/>
          </a:xfrm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chemeClr val="tx1"/>
                </a:solidFill>
              </a:rPr>
              <a:t>Unexplained aches, pains, cuts, bruises, scars or burns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chemeClr val="tx1"/>
                </a:solidFill>
              </a:rPr>
              <a:t>Noticeable weight loss or gain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chemeClr val="tx1"/>
                </a:solidFill>
              </a:rPr>
              <a:t>Falling asleep in class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chemeClr val="tx1"/>
                </a:solidFill>
              </a:rPr>
              <a:t>Significant changes in appearance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chemeClr val="tx1"/>
                </a:solidFill>
              </a:rPr>
              <a:t>Signs of alcohol or drug use (breath odor, dilated pupils, etc.)</a:t>
            </a:r>
          </a:p>
        </p:txBody>
      </p:sp>
    </p:spTree>
    <p:extLst>
      <p:ext uri="{BB962C8B-B14F-4D97-AF65-F5344CB8AC3E}">
        <p14:creationId xmlns:p14="http://schemas.microsoft.com/office/powerpoint/2010/main" val="24703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900" y="381000"/>
            <a:ext cx="10820399" cy="9779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Candara" panose="020E0502030303020204" pitchFamily="34" charset="0"/>
              </a:rPr>
              <a:t>How do young people cope with, manage</a:t>
            </a:r>
            <a:br>
              <a:rPr lang="en-US" sz="3200" b="1" dirty="0">
                <a:latin typeface="Candara" panose="020E0502030303020204" pitchFamily="34" charset="0"/>
              </a:rPr>
            </a:br>
            <a:r>
              <a:rPr lang="en-US" sz="3200" b="1" dirty="0">
                <a:latin typeface="Candara" panose="020E0502030303020204" pitchFamily="34" charset="0"/>
              </a:rPr>
              <a:t> or avoid their symptoms</a:t>
            </a:r>
            <a:r>
              <a:rPr lang="en-US" sz="3200" b="1" dirty="0"/>
              <a:t>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3600" y="1625600"/>
            <a:ext cx="10553699" cy="3454399"/>
          </a:xfrm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 withdrawal and isolation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Substance abuse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Eating disorders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Self-harm – cutting or hair pulling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Participating in or becoming the target of bullying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Excessive or compulsive reliance on sleeping, eating or screen time (TV, gaming, social media, etc.)</a:t>
            </a:r>
          </a:p>
        </p:txBody>
      </p:sp>
    </p:spTree>
    <p:extLst>
      <p:ext uri="{BB962C8B-B14F-4D97-AF65-F5344CB8AC3E}">
        <p14:creationId xmlns:p14="http://schemas.microsoft.com/office/powerpoint/2010/main" val="22621971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89150" y="778399"/>
            <a:ext cx="10102850" cy="974201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can I help a student  in mental distress?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6850" y="1511300"/>
            <a:ext cx="10071100" cy="4546600"/>
          </a:xfrm>
        </p:spPr>
        <p:txBody>
          <a:bodyPr>
            <a:normAutofit/>
          </a:bodyPr>
          <a:lstStyle/>
          <a:p>
            <a:endParaRPr lang="en-US" i="1" dirty="0">
              <a:latin typeface="Cooper Black" panose="0208090404030B020404" pitchFamily="18" charset="0"/>
            </a:endParaRPr>
          </a:p>
          <a:p>
            <a:pPr marL="457200" indent="-457200">
              <a:buAutoNum type="arabicPeriod"/>
            </a:pPr>
            <a:r>
              <a:rPr lang="en-US" sz="2800" b="1" dirty="0"/>
              <a:t>Talk to the student.</a:t>
            </a:r>
          </a:p>
          <a:p>
            <a:r>
              <a:rPr lang="en-US" b="1" dirty="0"/>
              <a:t>	Name the things that you have noticed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dirty="0"/>
              <a:t>	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seem ____(down, distant, angry, upset)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I’m sensing that you’re feeling overwhelmed by today’s class discussion. 	Talk to me and we’ll figure it out together.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Ask in a direct way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Sometimes when people are feeling stressed like you are they have                  	depression, anxiety and thoughts of suicide. Do you?</a:t>
            </a:r>
          </a:p>
        </p:txBody>
      </p:sp>
    </p:spTree>
    <p:extLst>
      <p:ext uri="{BB962C8B-B14F-4D97-AF65-F5344CB8AC3E}">
        <p14:creationId xmlns:p14="http://schemas.microsoft.com/office/powerpoint/2010/main" val="38775450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2400" y="838201"/>
            <a:ext cx="10299700" cy="1282700"/>
          </a:xfrm>
        </p:spPr>
        <p:txBody>
          <a:bodyPr>
            <a:normAutofit/>
          </a:bodyPr>
          <a:lstStyle/>
          <a:p>
            <a:r>
              <a:rPr lang="en-US" sz="3200" b="1" dirty="0"/>
              <a:t>How can I help a student in  mental distress?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19300" y="2730499"/>
            <a:ext cx="9448800" cy="2311401"/>
          </a:xfrm>
        </p:spPr>
        <p:txBody>
          <a:bodyPr>
            <a:normAutofit lnSpcReduction="10000"/>
          </a:bodyPr>
          <a:lstStyle/>
          <a:p>
            <a:r>
              <a:rPr lang="en-US" sz="3200" b="1" dirty="0"/>
              <a:t>2. Listen and show you care</a:t>
            </a:r>
          </a:p>
          <a:p>
            <a:r>
              <a:rPr lang="en-US" sz="2400" dirty="0"/>
              <a:t>With a calm voice say ----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/>
              <a:t>You’re dealing with a lot.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/>
              <a:t>Talk to me, I’m listening.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/>
              <a:t>Will you walk with me to the counselor’s office?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3837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3100" y="1117600"/>
            <a:ext cx="11709400" cy="1721651"/>
          </a:xfrm>
        </p:spPr>
        <p:txBody>
          <a:bodyPr>
            <a:normAutofit fontScale="90000"/>
          </a:bodyPr>
          <a:lstStyle/>
          <a:p>
            <a:br>
              <a:rPr lang="en-US" sz="3600" b="1" dirty="0"/>
            </a:br>
            <a:br>
              <a:rPr lang="en-US" sz="3600" b="1" dirty="0"/>
            </a:br>
            <a:br>
              <a:rPr lang="en-US" sz="3600" b="1" dirty="0"/>
            </a:br>
            <a:r>
              <a:rPr lang="en-US" sz="3600" b="1" dirty="0"/>
              <a:t>           </a:t>
            </a:r>
            <a:r>
              <a:rPr lang="en-US" sz="3100" b="1" dirty="0"/>
              <a:t>How can I help a student in Mental distress?</a:t>
            </a:r>
            <a:br>
              <a:rPr lang="en-US" sz="3100" b="1" dirty="0"/>
            </a:br>
            <a:br>
              <a:rPr lang="en-US" sz="3100" b="1" dirty="0"/>
            </a:br>
            <a:r>
              <a:rPr lang="en-US" sz="3600" b="1" dirty="0"/>
              <a:t>          </a:t>
            </a:r>
            <a:r>
              <a:rPr lang="en-US" sz="2700" b="1" dirty="0"/>
              <a:t>3. Practice your conversational skills</a:t>
            </a:r>
            <a:br>
              <a:rPr lang="en-US" sz="3600" b="1" dirty="0"/>
            </a:b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2331250"/>
            <a:ext cx="9918700" cy="3599650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/>
              <a:t>Communicate respect for the student.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/>
              <a:t>Express empathy through reflective listening – ex. “I’m sick and tired of people always telling me what to do” and your response – “You don’t like people ordering you around”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/>
              <a:t>Help students see the difference between where they are and where they want to be.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/>
              <a:t>Affirm the positive attempts the student has made so far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/>
              <a:t>Summarize</a:t>
            </a:r>
          </a:p>
        </p:txBody>
      </p:sp>
    </p:spTree>
    <p:extLst>
      <p:ext uri="{BB962C8B-B14F-4D97-AF65-F5344CB8AC3E}">
        <p14:creationId xmlns:p14="http://schemas.microsoft.com/office/powerpoint/2010/main" val="24484477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511699"/>
            <a:ext cx="5575300" cy="1012301"/>
          </a:xfrm>
        </p:spPr>
        <p:txBody>
          <a:bodyPr>
            <a:normAutofit/>
          </a:bodyPr>
          <a:lstStyle/>
          <a:p>
            <a:r>
              <a:rPr lang="en-US" sz="3200" b="1" dirty="0"/>
              <a:t>4. Build motivation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1460500"/>
            <a:ext cx="9448800" cy="4178300"/>
          </a:xfrm>
        </p:spPr>
        <p:txBody>
          <a:bodyPr>
            <a:normAutofit fontScale="92500"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b="1" dirty="0"/>
              <a:t>Use open-ended questions – ex. “Tell me why you were late to class today?”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b="1" dirty="0"/>
              <a:t>Affirm and compliment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b="1" dirty="0"/>
              <a:t>Summarize and present feedback throughout the conversation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b="1" dirty="0"/>
              <a:t>Handle resistance – learn the signs and practice reflective listening instead of putting up resistance of your own.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b="1" dirty="0"/>
              <a:t>Reframe his/her statements into more direct ones – ex. Student says “I don’t know why I keep doing this” and your response “You are aware of the dangers and keep looking for ways to stop.”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b="1" dirty="0"/>
              <a:t>Ask permission instead of offering advice as the expert, ask if it would be okay to share some other ideas.</a:t>
            </a:r>
          </a:p>
        </p:txBody>
      </p:sp>
    </p:spTree>
    <p:extLst>
      <p:ext uri="{BB962C8B-B14F-4D97-AF65-F5344CB8AC3E}">
        <p14:creationId xmlns:p14="http://schemas.microsoft.com/office/powerpoint/2010/main" val="2032272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635001"/>
            <a:ext cx="9671050" cy="939799"/>
          </a:xfrm>
        </p:spPr>
        <p:txBody>
          <a:bodyPr>
            <a:normAutofit/>
          </a:bodyPr>
          <a:lstStyle/>
          <a:p>
            <a:r>
              <a:rPr lang="en-US" sz="2800" b="1" dirty="0"/>
              <a:t>5. Strengthen the commitment to change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74800"/>
            <a:ext cx="10820400" cy="3937000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/>
              <a:t>Discuss a plan – elicit suggestions from the student for the plan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/>
              <a:t>Communicate his/her free choice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/>
              <a:t>Provide information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/>
              <a:t>Deal with resistance without fighting it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/>
              <a:t>Develop a change plan worksheet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/>
              <a:t>Review, clarify, and identify gaps and answer questions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/>
              <a:t>Ask for commitment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/>
              <a:t>Ask how likely it is that the student will follow through with the plan</a:t>
            </a:r>
          </a:p>
        </p:txBody>
      </p:sp>
    </p:spTree>
    <p:extLst>
      <p:ext uri="{BB962C8B-B14F-4D97-AF65-F5344CB8AC3E}">
        <p14:creationId xmlns:p14="http://schemas.microsoft.com/office/powerpoint/2010/main" val="16742925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2339" y="2003527"/>
            <a:ext cx="11330150" cy="162422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>
                <a:latin typeface="Lucida Sans" panose="020B0602030504020204" pitchFamily="34" charset="0"/>
              </a:rPr>
              <a:t> </a:t>
            </a:r>
            <a:r>
              <a:rPr lang="en-US" sz="3100" b="1" dirty="0">
                <a:latin typeface="Rockwell Condensed" panose="02060603050405020104" pitchFamily="18" charset="0"/>
              </a:rPr>
              <a:t>How can you help?</a:t>
            </a:r>
            <a:br>
              <a:rPr lang="en-US" sz="3100" b="1" dirty="0">
                <a:latin typeface="Rockwell Condensed" panose="02060603050405020104" pitchFamily="18" charset="0"/>
              </a:rPr>
            </a:br>
            <a:br>
              <a:rPr lang="en-US" sz="2800" b="1" dirty="0">
                <a:latin typeface="Lucida Sans" panose="020B0602030504020204" pitchFamily="34" charset="0"/>
              </a:rPr>
            </a:br>
            <a:r>
              <a:rPr lang="en-US" sz="2800" b="1" dirty="0">
                <a:latin typeface="Lucida Sans" panose="020B0602030504020204" pitchFamily="34" charset="0"/>
              </a:rPr>
              <a:t>    	These communication skills take time to practice and master.</a:t>
            </a:r>
            <a:r>
              <a:rPr lang="en-US" sz="2800" b="1" dirty="0">
                <a:latin typeface="Candara Light" panose="020E0502030303020204" pitchFamily="34" charset="0"/>
              </a:rPr>
              <a:t> </a:t>
            </a:r>
            <a:br>
              <a:rPr lang="en-US" sz="2800" b="1" dirty="0">
                <a:latin typeface="Candara Light" panose="020E0502030303020204" pitchFamily="34" charset="0"/>
              </a:rPr>
            </a:br>
            <a:r>
              <a:rPr lang="en-US" sz="2800" b="1" dirty="0">
                <a:latin typeface="Candara Light" panose="020E0502030303020204" pitchFamily="34" charset="0"/>
              </a:rPr>
              <a:t> </a:t>
            </a:r>
            <a:br>
              <a:rPr lang="en-US" sz="2800" b="1" dirty="0">
                <a:latin typeface="Lucida Sans" panose="020B0602030504020204" pitchFamily="34" charset="0"/>
              </a:rPr>
            </a:br>
            <a:br>
              <a:rPr lang="en-US" sz="2800" b="1" dirty="0">
                <a:latin typeface="Lucida Sans" panose="020B0602030504020204" pitchFamily="34" charset="0"/>
              </a:rPr>
            </a:br>
            <a:endParaRPr lang="en-US" sz="2800" b="1" dirty="0">
              <a:latin typeface="Lucida Sans" panose="020B0602030504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3861" y="3429000"/>
            <a:ext cx="10845800" cy="1904999"/>
          </a:xfrm>
        </p:spPr>
        <p:txBody>
          <a:bodyPr>
            <a:normAutofit/>
          </a:bodyPr>
          <a:lstStyle/>
          <a:p>
            <a:pPr algn="ctr"/>
            <a:r>
              <a:rPr lang="en-US" sz="4000" i="1" dirty="0">
                <a:latin typeface="Cooper Black" panose="0208090404030B020404" pitchFamily="18" charset="0"/>
              </a:rPr>
              <a:t>Your central role is to teach,</a:t>
            </a:r>
          </a:p>
          <a:p>
            <a:pPr algn="ctr"/>
            <a:r>
              <a:rPr lang="en-US" sz="4000" i="1" dirty="0">
                <a:latin typeface="Cooper Black" panose="0208090404030B020404" pitchFamily="18" charset="0"/>
              </a:rPr>
              <a:t> not diagnose or treat mental illness.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9090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774701"/>
            <a:ext cx="9448800" cy="13335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298700"/>
            <a:ext cx="9448800" cy="2857500"/>
          </a:xfrm>
        </p:spPr>
        <p:txBody>
          <a:bodyPr/>
          <a:lstStyle/>
          <a:p>
            <a:pPr algn="ctr"/>
            <a:r>
              <a:rPr lang="en-US" sz="2400" b="1" dirty="0"/>
              <a:t>National Institute of Mental Health (NIMH)</a:t>
            </a:r>
          </a:p>
          <a:p>
            <a:pPr algn="ctr"/>
            <a:r>
              <a:rPr lang="en-US" sz="2400" b="1" dirty="0"/>
              <a:t>National Alliance on Mental Illness (NAMI)</a:t>
            </a:r>
          </a:p>
          <a:p>
            <a:pPr algn="ctr"/>
            <a:r>
              <a:rPr lang="en-US" sz="2400" b="1" dirty="0"/>
              <a:t>Classroom Mental Health</a:t>
            </a:r>
          </a:p>
          <a:p>
            <a:pPr algn="ctr"/>
            <a:r>
              <a:rPr lang="en-US" sz="2400" b="1" dirty="0"/>
              <a:t>Federal Department of Mental Health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194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46984-7706-428B-A6A1-6A08B3576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209836"/>
            <a:ext cx="10820399" cy="696326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2022 Mental health statistics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1ECD41-C387-4EEB-B109-2B46093B8D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15998" y="906162"/>
            <a:ext cx="10490200" cy="5572276"/>
          </a:xfrm>
        </p:spPr>
        <p:txBody>
          <a:bodyPr>
            <a:normAutofit/>
          </a:bodyPr>
          <a:lstStyle/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  Youth ranks 20 out of 51 states for prevalence of mental illness and rates of access to care.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54,000 (14.51%) AL youth report at least one major depressive episode (MDE) in the past year.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27,000 (7.5%) AL youth experienced severe major depressive episode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44,000  AL youth ages 12-17 suffer from depression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34,000 (66.8%) AL youth did not receive any care in the last year.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8,000 (31.3%) received some consistent treatment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1420 (2.13%) AL students identified with emotional disturbance on their IEP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971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46984-7706-428B-A6A1-6A08B3576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209836"/>
            <a:ext cx="10820399" cy="696326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2022 Mental health statistics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1ECD41-C387-4EEB-B109-2B46093B8D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15998" y="906162"/>
            <a:ext cx="10490200" cy="4720281"/>
          </a:xfrm>
        </p:spPr>
        <p:txBody>
          <a:bodyPr>
            <a:normAutofit fontScale="92500"/>
          </a:bodyPr>
          <a:lstStyle/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 High school students with depression are more than 2x more likely to drop out than their peers.</a:t>
            </a: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Depression often co-occurs with substance use disorders, anxiety and disorderly behavior</a:t>
            </a: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12,000 (3.19%) AL Youth with substance use disorder in the past year</a:t>
            </a: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16,000 (12.5%) Children with private insurance that did not cover mental or emotional problems</a:t>
            </a: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in 10 AL youth in the juvenile system have a mental health condition.</a:t>
            </a: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Limited demographic data available for pediatric / adolescent cases and from private providers</a:t>
            </a: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collected from Mental Health America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182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11506200" cy="1545167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Mental illness 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vs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mental distress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2022" y="1689100"/>
            <a:ext cx="10733445" cy="3848100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Mental Illness (MI) – a specific set of medically defined conditions that affect mood, thinking and behavior. Ex. - Bipolar or Schizophrenia</a:t>
            </a:r>
          </a:p>
          <a:p>
            <a:pPr algn="l"/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Mental Distress -  a range of symptoms  and experiences of  a person’s internal life that are said to be troubling, confusing or out of the ordinary such as anxiety, confused emotions, hallucination, rage, and depression.</a:t>
            </a:r>
          </a:p>
          <a:p>
            <a:pPr algn="l"/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Ex. - Life situations such as bereavement, stress, lack of sleep, use of drugs/alcohol, assault, abuse or accident can cause mental distress.</a:t>
            </a:r>
            <a:b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442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8600" y="711201"/>
            <a:ext cx="9448800" cy="10795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/>
              <a:t>Causes of MI during</a:t>
            </a:r>
            <a:br>
              <a:rPr lang="en-US" sz="3200" b="1" dirty="0"/>
            </a:br>
            <a:r>
              <a:rPr lang="en-US" sz="3200" b="1" dirty="0"/>
              <a:t> childhood and adolescence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00302"/>
            <a:ext cx="9448800" cy="2755898"/>
          </a:xfrm>
        </p:spPr>
        <p:txBody>
          <a:bodyPr>
            <a:normAutofit fontScale="92500" lnSpcReduction="20000"/>
          </a:bodyPr>
          <a:lstStyle/>
          <a:p>
            <a:br>
              <a:rPr lang="en-US" sz="2400" b="1" dirty="0"/>
            </a:br>
            <a:r>
              <a:rPr lang="en-US" sz="2400" b="1" dirty="0"/>
              <a:t>*    Drugs </a:t>
            </a:r>
            <a:br>
              <a:rPr lang="en-US" sz="2400" b="1" dirty="0"/>
            </a:br>
            <a:r>
              <a:rPr lang="en-US" sz="2400" b="1" dirty="0"/>
              <a:t>*   Childhood Illnesses</a:t>
            </a:r>
            <a:br>
              <a:rPr lang="en-US" sz="2400" b="1" dirty="0"/>
            </a:br>
            <a:r>
              <a:rPr lang="en-US" sz="2400" b="1" dirty="0"/>
              <a:t>*   Genetics</a:t>
            </a:r>
            <a:br>
              <a:rPr lang="en-US" sz="2400" b="1" dirty="0"/>
            </a:br>
            <a:r>
              <a:rPr lang="en-US" sz="2400" b="1" dirty="0"/>
              <a:t>*   Traumatic Head Injury</a:t>
            </a:r>
            <a:br>
              <a:rPr lang="en-US" sz="2400" b="1" dirty="0"/>
            </a:br>
            <a:r>
              <a:rPr lang="en-US" sz="2400" b="1" dirty="0"/>
              <a:t>*   Adverse reaction to medication</a:t>
            </a:r>
            <a:br>
              <a:rPr lang="en-US" sz="2400" b="1" dirty="0"/>
            </a:br>
            <a:r>
              <a:rPr lang="en-US" sz="2400" b="1" dirty="0"/>
              <a:t>*   Abuse (Mental or Physical)</a:t>
            </a:r>
            <a:br>
              <a:rPr lang="en-US" sz="2400" b="1" dirty="0"/>
            </a:br>
            <a:r>
              <a:rPr lang="en-US" sz="2400" b="1" dirty="0"/>
              <a:t>*   Sexual Assault</a:t>
            </a:r>
            <a:br>
              <a:rPr lang="en-US" sz="2400" b="1" dirty="0"/>
            </a:br>
            <a:br>
              <a:rPr lang="en-US" sz="2400" b="1" dirty="0"/>
            </a:b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111545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56311" y="1642831"/>
            <a:ext cx="3334608" cy="1139301"/>
          </a:xfrm>
        </p:spPr>
        <p:txBody>
          <a:bodyPr>
            <a:normAutofit/>
          </a:bodyPr>
          <a:lstStyle/>
          <a:p>
            <a:pPr algn="ctr"/>
            <a:endParaRPr lang="en-US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732" y="3979081"/>
            <a:ext cx="10071100" cy="1433180"/>
          </a:xfrm>
        </p:spPr>
        <p:txBody>
          <a:bodyPr>
            <a:normAutofit/>
          </a:bodyPr>
          <a:lstStyle/>
          <a:p>
            <a:r>
              <a:rPr lang="en-US" dirty="0"/>
              <a:t>A state of well-being in which the individual realizes his or her own abilities, can cope with the normal stresses of life, can work productively and fruitfully, and is able to make a contribution to his or her community.</a:t>
            </a:r>
          </a:p>
        </p:txBody>
      </p:sp>
      <p:pic>
        <p:nvPicPr>
          <p:cNvPr id="6" name="Picture 5" descr="Motivation and emotion/Book/2014/Religiosity and mental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3772" y="997605"/>
            <a:ext cx="6557319" cy="2727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585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225E7-50EF-45C1-997B-CF35D83F27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5740" y="1332949"/>
            <a:ext cx="9448800" cy="1825096"/>
          </a:xfrm>
        </p:spPr>
        <p:txBody>
          <a:bodyPr>
            <a:normAutofit fontScale="90000"/>
          </a:bodyPr>
          <a:lstStyle/>
          <a:p>
            <a:br>
              <a:rPr lang="en-US" sz="6000" b="1" dirty="0"/>
            </a:br>
            <a:r>
              <a:rPr lang="en-US" sz="3100" b="1" dirty="0"/>
              <a:t>How can mental health challenges interfere with the learning process for students?</a:t>
            </a:r>
            <a:br>
              <a:rPr lang="en-US" sz="6000" b="1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26EE99-79AE-4129-B230-A7D5D16039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2916196"/>
            <a:ext cx="9448800" cy="2957382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/>
              <a:t>Difficulty processing new information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/>
              <a:t> Unable to objectively analyze data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/>
              <a:t> Unable to concentrate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/>
              <a:t> Forgetful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966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C5051-5203-4C9B-BB98-EAA058CCF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9794" y="747898"/>
            <a:ext cx="8610600" cy="1293028"/>
          </a:xfrm>
        </p:spPr>
        <p:txBody>
          <a:bodyPr/>
          <a:lstStyle/>
          <a:p>
            <a:r>
              <a:rPr lang="en-US" b="1" dirty="0"/>
              <a:t>Warning signs &amp; symptoms</a:t>
            </a:r>
          </a:p>
        </p:txBody>
      </p:sp>
      <p:pic>
        <p:nvPicPr>
          <p:cNvPr id="4" name="Online Media 3" title="10 Common Warning Signs Of A Mental Health Condition">
            <a:hlinkClick r:id="" action="ppaction://media"/>
            <a:extLst>
              <a:ext uri="{FF2B5EF4-FFF2-40B4-BE49-F238E27FC236}">
                <a16:creationId xmlns:a16="http://schemas.microsoft.com/office/drawing/2014/main" id="{39A435F4-C83A-4F8E-994C-EB706273AE18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535238" y="2193925"/>
            <a:ext cx="7123112" cy="402431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D74CEEC-24DD-4235-97CE-8A38E245DC60}"/>
              </a:ext>
            </a:extLst>
          </p:cNvPr>
          <p:cNvSpPr txBox="1"/>
          <p:nvPr/>
        </p:nvSpPr>
        <p:spPr>
          <a:xfrm>
            <a:off x="3756454" y="6371237"/>
            <a:ext cx="4201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4"/>
              </a:rPr>
              <a:t>https://youtu.be/zt4sOjWwV3M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21718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4500" y="850905"/>
            <a:ext cx="9398000" cy="1041395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what to look for?</a:t>
            </a:r>
            <a:br>
              <a:rPr lang="en-US" sz="3200" b="1" dirty="0"/>
            </a:b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82800" y="1892300"/>
            <a:ext cx="9423400" cy="2794000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                          Academic Red flags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/>
              <a:t>Dropping grades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latin typeface="Comic Sans MS" panose="030F0702030302020204" pitchFamily="66" charset="0"/>
              </a:rPr>
              <a:t>Missed or incomplete assignments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latin typeface="Candara" panose="020E0502030303020204" pitchFamily="34" charset="0"/>
              </a:rPr>
              <a:t>Inability or unwillingness to participate in class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/>
              <a:t>Writing about violence, death, suicide or other </a:t>
            </a:r>
          </a:p>
          <a:p>
            <a:r>
              <a:rPr lang="en-US" sz="2400" dirty="0"/>
              <a:t>     disturbing subject matter</a:t>
            </a:r>
          </a:p>
        </p:txBody>
      </p:sp>
    </p:spTree>
    <p:extLst>
      <p:ext uri="{BB962C8B-B14F-4D97-AF65-F5344CB8AC3E}">
        <p14:creationId xmlns:p14="http://schemas.microsoft.com/office/powerpoint/2010/main" val="288902808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1756</TotalTime>
  <Words>1102</Words>
  <Application>Microsoft Office PowerPoint</Application>
  <PresentationFormat>Widescreen</PresentationFormat>
  <Paragraphs>107</Paragraphs>
  <Slides>19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5" baseType="lpstr">
      <vt:lpstr>Arial</vt:lpstr>
      <vt:lpstr>Book Antiqua</vt:lpstr>
      <vt:lpstr>Candara</vt:lpstr>
      <vt:lpstr>Candara Light</vt:lpstr>
      <vt:lpstr>Century Gothic</vt:lpstr>
      <vt:lpstr>Comic Sans MS</vt:lpstr>
      <vt:lpstr>Cooper Black</vt:lpstr>
      <vt:lpstr>Courier New</vt:lpstr>
      <vt:lpstr>Goudy Old Style</vt:lpstr>
      <vt:lpstr>Ink Free</vt:lpstr>
      <vt:lpstr>Lucida Fax</vt:lpstr>
      <vt:lpstr>Lucida Sans</vt:lpstr>
      <vt:lpstr>Rockwell Condensed</vt:lpstr>
      <vt:lpstr>Times New Roman</vt:lpstr>
      <vt:lpstr>Wingdings</vt:lpstr>
      <vt:lpstr>Vapor Trail</vt:lpstr>
      <vt:lpstr>Mental health awareness</vt:lpstr>
      <vt:lpstr>2022 Mental health statistics</vt:lpstr>
      <vt:lpstr>2022 Mental health statistics</vt:lpstr>
      <vt:lpstr>Mental illness  vs.  mental distress </vt:lpstr>
      <vt:lpstr>Causes of MI during  childhood and adolescence</vt:lpstr>
      <vt:lpstr>PowerPoint Presentation</vt:lpstr>
      <vt:lpstr> How can mental health challenges interfere with the learning process for students? </vt:lpstr>
      <vt:lpstr>Warning signs &amp; symptoms</vt:lpstr>
      <vt:lpstr>what to look for? </vt:lpstr>
      <vt:lpstr>Behavioral Red Flags</vt:lpstr>
      <vt:lpstr>Physical red flags</vt:lpstr>
      <vt:lpstr>How do young people cope with, manage  or avoid their symptoms?</vt:lpstr>
      <vt:lpstr>How can I help a student  in mental distress?</vt:lpstr>
      <vt:lpstr>How can I help a student in  mental distress?</vt:lpstr>
      <vt:lpstr>              How can I help a student in Mental distress?            3. Practice your conversational skills </vt:lpstr>
      <vt:lpstr>4. Build motivation</vt:lpstr>
      <vt:lpstr>5. Strengthen the commitment to change</vt:lpstr>
      <vt:lpstr> How can you help?       These communication skills take time to practice and master.     </vt:lpstr>
      <vt:lpstr>References</vt:lpstr>
    </vt:vector>
  </TitlesOfParts>
  <Company>ALSDE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Mental health</dc:title>
  <dc:creator>Butler Erica</dc:creator>
  <cp:lastModifiedBy>Margaret Haygood</cp:lastModifiedBy>
  <cp:revision>69</cp:revision>
  <cp:lastPrinted>2019-08-30T17:50:08Z</cp:lastPrinted>
  <dcterms:created xsi:type="dcterms:W3CDTF">2019-08-16T15:10:00Z</dcterms:created>
  <dcterms:modified xsi:type="dcterms:W3CDTF">2023-09-20T12:47:36Z</dcterms:modified>
</cp:coreProperties>
</file>